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86" d="100"/>
          <a:sy n="86" d="100"/>
        </p:scale>
        <p:origin x="30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A35C39-15F8-4B22-9EF2-2155746F6CAD}"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1033581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35C39-15F8-4B22-9EF2-2155746F6CAD}"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322350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35C39-15F8-4B22-9EF2-2155746F6CAD}"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4253789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35C39-15F8-4B22-9EF2-2155746F6CAD}"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390704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A35C39-15F8-4B22-9EF2-2155746F6CAD}"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700756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A35C39-15F8-4B22-9EF2-2155746F6CAD}"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686128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A35C39-15F8-4B22-9EF2-2155746F6CAD}"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383481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A35C39-15F8-4B22-9EF2-2155746F6CAD}"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368765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35C39-15F8-4B22-9EF2-2155746F6CAD}"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387503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35C39-15F8-4B22-9EF2-2155746F6CAD}"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1762974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35C39-15F8-4B22-9EF2-2155746F6CAD}"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2A44-08F7-4ACB-8B8A-2F12AEABA227}" type="slidenum">
              <a:rPr lang="en-US" smtClean="0"/>
              <a:t>‹#›</a:t>
            </a:fld>
            <a:endParaRPr lang="en-US"/>
          </a:p>
        </p:txBody>
      </p:sp>
    </p:spTree>
    <p:extLst>
      <p:ext uri="{BB962C8B-B14F-4D97-AF65-F5344CB8AC3E}">
        <p14:creationId xmlns:p14="http://schemas.microsoft.com/office/powerpoint/2010/main" val="144124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35C39-15F8-4B22-9EF2-2155746F6CAD}" type="datetimeFigureOut">
              <a:rPr lang="en-US" smtClean="0"/>
              <a:t>11/10/2023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A2A44-08F7-4ACB-8B8A-2F12AEABA227}" type="slidenum">
              <a:rPr lang="en-US" smtClean="0"/>
              <a:t>‹#›</a:t>
            </a:fld>
            <a:endParaRPr lang="en-US"/>
          </a:p>
        </p:txBody>
      </p:sp>
    </p:spTree>
    <p:extLst>
      <p:ext uri="{BB962C8B-B14F-4D97-AF65-F5344CB8AC3E}">
        <p14:creationId xmlns:p14="http://schemas.microsoft.com/office/powerpoint/2010/main" val="3490656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4685"/>
            <a:ext cx="9144000" cy="2387600"/>
          </a:xfrm>
        </p:spPr>
        <p:txBody>
          <a:bodyPr>
            <a:normAutofit/>
          </a:bodyPr>
          <a:lstStyle/>
          <a:p>
            <a:r>
              <a:rPr lang="fa-IR" sz="9600" dirty="0">
                <a:solidFill>
                  <a:srgbClr val="FF0000"/>
                </a:solidFill>
                <a:latin typeface="Calibri" panose="020F0502020204030204"/>
                <a:cs typeface="B Titr" panose="00000700000000000000" pitchFamily="2" charset="-78"/>
              </a:rPr>
              <a:t>اضطراب امتحان</a:t>
            </a:r>
            <a:endParaRPr lang="en-US" sz="9600" dirty="0"/>
          </a:p>
        </p:txBody>
      </p:sp>
      <p:sp>
        <p:nvSpPr>
          <p:cNvPr id="3" name="Subtitle 2"/>
          <p:cNvSpPr>
            <a:spLocks noGrp="1"/>
          </p:cNvSpPr>
          <p:nvPr>
            <p:ph type="subTitle" idx="1"/>
          </p:nvPr>
        </p:nvSpPr>
        <p:spPr>
          <a:xfrm>
            <a:off x="1524000" y="4917882"/>
            <a:ext cx="9144000" cy="1655762"/>
          </a:xfrm>
        </p:spPr>
        <p:txBody>
          <a:bodyPr>
            <a:normAutofit/>
          </a:bodyPr>
          <a:lstStyle/>
          <a:p>
            <a:r>
              <a:rPr lang="fa-IR" sz="4400" dirty="0" smtClean="0">
                <a:effectLst>
                  <a:outerShdw blurRad="38100" dist="38100" dir="2700000" algn="tl">
                    <a:srgbClr val="000000">
                      <a:alpha val="43137"/>
                    </a:srgbClr>
                  </a:outerShdw>
                </a:effectLst>
                <a:cs typeface="B Mitra" panose="00000400000000000000" pitchFamily="2" charset="-78"/>
              </a:rPr>
              <a:t>مدرس: دکتر شهرام امیری</a:t>
            </a:r>
            <a:endParaRPr lang="en-US" sz="4400" dirty="0">
              <a:effectLst>
                <a:outerShdw blurRad="38100" dist="38100" dir="2700000" algn="tl">
                  <a:srgbClr val="000000">
                    <a:alpha val="43137"/>
                  </a:srgbClr>
                </a:outerShdw>
              </a:effectLst>
              <a:cs typeface="B Mitra" panose="00000400000000000000" pitchFamily="2" charset="-78"/>
            </a:endParaRPr>
          </a:p>
        </p:txBody>
      </p:sp>
      <p:sp>
        <p:nvSpPr>
          <p:cNvPr id="4" name="Title 1"/>
          <p:cNvSpPr txBox="1">
            <a:spLocks/>
          </p:cNvSpPr>
          <p:nvPr/>
        </p:nvSpPr>
        <p:spPr>
          <a:xfrm>
            <a:off x="1208049" y="761806"/>
            <a:ext cx="9144000" cy="238760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a-IR" sz="9600" dirty="0" smtClean="0">
                <a:latin typeface="Calibri" panose="020F0502020204030204"/>
                <a:cs typeface="B Homa" panose="00000400000000000000" pitchFamily="2" charset="-78"/>
              </a:rPr>
              <a:t>آموزش پاورپوینت ویژه سایت یارتیچ</a:t>
            </a:r>
            <a:endParaRPr lang="en-US" sz="9600" dirty="0">
              <a:cs typeface="B Homa" panose="00000400000000000000" pitchFamily="2" charset="-78"/>
            </a:endParaRPr>
          </a:p>
        </p:txBody>
      </p:sp>
      <p:sp>
        <p:nvSpPr>
          <p:cNvPr id="5" name="TextBox 4"/>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230155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032" y="1374733"/>
            <a:ext cx="11722264" cy="3757961"/>
          </a:xfrm>
        </p:spPr>
        <p:txBody>
          <a:bodyPr>
            <a:noAutofit/>
          </a:bodyPr>
          <a:lstStyle/>
          <a:p>
            <a:pPr marL="0" lvl="0" indent="0" algn="just" rtl="1">
              <a:buNone/>
            </a:pPr>
            <a:r>
              <a:rPr lang="fa-IR" sz="3600" dirty="0">
                <a:cs typeface="B Mitra" panose="00000400000000000000" pitchFamily="2" charset="-78"/>
              </a:rPr>
              <a:t>بدون تردید ترس از امتحان بین دانش آموزان و دانشجویان تقریبا همه گیر و رایج است و میتوان گفت </a:t>
            </a:r>
            <a:r>
              <a:rPr lang="fa-IR" sz="3600" b="1" u="sng" dirty="0">
                <a:solidFill>
                  <a:srgbClr val="FFC000"/>
                </a:solidFill>
                <a:effectLst>
                  <a:outerShdw blurRad="38100" dist="38100" dir="2700000" algn="tl">
                    <a:srgbClr val="000000">
                      <a:alpha val="43137"/>
                    </a:srgbClr>
                  </a:outerShdw>
                </a:effectLst>
                <a:cs typeface="B Mitra" panose="00000400000000000000" pitchFamily="2" charset="-78"/>
              </a:rPr>
              <a:t>مهمترین علت این </a:t>
            </a:r>
            <a:r>
              <a:rPr lang="fa-IR" sz="3600" b="1" u="sng" dirty="0" smtClean="0">
                <a:solidFill>
                  <a:srgbClr val="FFC000"/>
                </a:solidFill>
                <a:effectLst>
                  <a:outerShdw blurRad="38100" dist="38100" dir="2700000" algn="tl">
                    <a:srgbClr val="000000">
                      <a:alpha val="43137"/>
                    </a:srgbClr>
                  </a:outerShdw>
                </a:effectLst>
                <a:cs typeface="B Mitra" panose="00000400000000000000" pitchFamily="2" charset="-78"/>
              </a:rPr>
              <a:t>موضوع، نتیجه‌اي </a:t>
            </a:r>
            <a:r>
              <a:rPr lang="fa-IR" sz="3600" dirty="0" smtClean="0">
                <a:cs typeface="B Mitra" panose="00000400000000000000" pitchFamily="2" charset="-78"/>
              </a:rPr>
              <a:t>است </a:t>
            </a:r>
            <a:r>
              <a:rPr lang="fa-IR" sz="3600" dirty="0">
                <a:cs typeface="B Mitra" panose="00000400000000000000" pitchFamily="2" charset="-78"/>
              </a:rPr>
              <a:t>که از امتحان بدست </a:t>
            </a:r>
            <a:r>
              <a:rPr lang="fa-IR" sz="3600" dirty="0" smtClean="0">
                <a:cs typeface="B Mitra" panose="00000400000000000000" pitchFamily="2" charset="-78"/>
              </a:rPr>
              <a:t>می‌آید</a:t>
            </a:r>
            <a:r>
              <a:rPr lang="fa-IR" sz="3600" dirty="0">
                <a:cs typeface="B Mitra" panose="00000400000000000000" pitchFamily="2" charset="-78"/>
              </a:rPr>
              <a:t>. </a:t>
            </a:r>
            <a:r>
              <a:rPr lang="fa-IR" sz="3600" dirty="0" smtClean="0">
                <a:cs typeface="B Mitra" panose="00000400000000000000" pitchFamily="2" charset="-78"/>
              </a:rPr>
              <a:t>نتیجه‌اي </a:t>
            </a:r>
            <a:r>
              <a:rPr lang="fa-IR" sz="3600" dirty="0">
                <a:cs typeface="B Mitra" panose="00000400000000000000" pitchFamily="2" charset="-78"/>
              </a:rPr>
              <a:t>که </a:t>
            </a:r>
            <a:r>
              <a:rPr lang="fa-IR" sz="3600" u="sng" dirty="0">
                <a:cs typeface="B Mitra" panose="00000400000000000000" pitchFamily="2" charset="-78"/>
              </a:rPr>
              <a:t>مدرك قبولی</a:t>
            </a:r>
            <a:r>
              <a:rPr lang="fa-IR" sz="3600" dirty="0">
                <a:cs typeface="B Mitra" panose="00000400000000000000" pitchFamily="2" charset="-78"/>
              </a:rPr>
              <a:t> یا </a:t>
            </a:r>
            <a:r>
              <a:rPr lang="fa-IR" sz="3600" u="sng" dirty="0">
                <a:cs typeface="B Mitra" panose="00000400000000000000" pitchFamily="2" charset="-78"/>
              </a:rPr>
              <a:t>مردودي</a:t>
            </a:r>
            <a:r>
              <a:rPr lang="fa-IR" sz="3600" dirty="0">
                <a:cs typeface="B Mitra" panose="00000400000000000000" pitchFamily="2" charset="-78"/>
              </a:rPr>
              <a:t> محسوب گردیده و باعث </a:t>
            </a:r>
            <a:r>
              <a:rPr lang="fa-IR" sz="3600" dirty="0" smtClean="0">
                <a:solidFill>
                  <a:srgbClr val="FF0000"/>
                </a:solidFill>
                <a:cs typeface="B Mitra" panose="00000400000000000000" pitchFamily="2" charset="-78"/>
              </a:rPr>
              <a:t>ارتقاء</a:t>
            </a:r>
            <a:r>
              <a:rPr lang="fa-IR" sz="3600" dirty="0" smtClean="0">
                <a:cs typeface="B Mitra" panose="00000400000000000000" pitchFamily="2" charset="-78"/>
              </a:rPr>
              <a:t>، </a:t>
            </a:r>
            <a:r>
              <a:rPr lang="fa-IR" sz="3600" dirty="0" smtClean="0">
                <a:solidFill>
                  <a:srgbClr val="FF0000"/>
                </a:solidFill>
                <a:cs typeface="B Mitra" panose="00000400000000000000" pitchFamily="2" charset="-78"/>
              </a:rPr>
              <a:t>تهدید</a:t>
            </a:r>
            <a:r>
              <a:rPr lang="fa-IR" sz="3600" dirty="0" smtClean="0">
                <a:cs typeface="B Mitra" panose="00000400000000000000" pitchFamily="2" charset="-78"/>
              </a:rPr>
              <a:t>، </a:t>
            </a:r>
            <a:r>
              <a:rPr lang="fa-IR" sz="3600" dirty="0">
                <a:solidFill>
                  <a:srgbClr val="FF0000"/>
                </a:solidFill>
                <a:cs typeface="B Mitra" panose="00000400000000000000" pitchFamily="2" charset="-78"/>
              </a:rPr>
              <a:t>تشویق</a:t>
            </a:r>
            <a:r>
              <a:rPr lang="fa-IR" sz="3600" dirty="0">
                <a:cs typeface="B Mitra" panose="00000400000000000000" pitchFamily="2" charset="-78"/>
              </a:rPr>
              <a:t> و یا </a:t>
            </a:r>
            <a:r>
              <a:rPr lang="fa-IR" sz="3600" dirty="0">
                <a:solidFill>
                  <a:srgbClr val="FF0000"/>
                </a:solidFill>
                <a:cs typeface="B Mitra" panose="00000400000000000000" pitchFamily="2" charset="-78"/>
              </a:rPr>
              <a:t>تنبیه</a:t>
            </a:r>
            <a:r>
              <a:rPr lang="fa-IR" sz="3600" dirty="0">
                <a:cs typeface="B Mitra" panose="00000400000000000000" pitchFamily="2" charset="-78"/>
              </a:rPr>
              <a:t> میگردد</a:t>
            </a:r>
            <a:r>
              <a:rPr lang="fa-IR" sz="3600" dirty="0" smtClean="0">
                <a:cs typeface="B Mitra" panose="00000400000000000000" pitchFamily="2" charset="-78"/>
              </a:rPr>
              <a:t>.</a:t>
            </a:r>
          </a:p>
          <a:p>
            <a:pPr marL="0" lvl="0" indent="0" algn="just" rtl="1">
              <a:buNone/>
            </a:pPr>
            <a:endParaRPr lang="fa-IR" sz="3600" dirty="0">
              <a:cs typeface="B Mitra" panose="00000400000000000000" pitchFamily="2" charset="-78"/>
            </a:endParaRPr>
          </a:p>
          <a:p>
            <a:pPr lvl="0" algn="just" rtl="1">
              <a:buFont typeface="Wingdings" panose="05000000000000000000" pitchFamily="2" charset="2"/>
              <a:buChar char="q"/>
            </a:pPr>
            <a:r>
              <a:rPr lang="fa-IR" sz="3600" dirty="0">
                <a:cs typeface="B Mitra" panose="00000400000000000000" pitchFamily="2" charset="-78"/>
              </a:rPr>
              <a:t>گاهی اوقات این نتیجه </a:t>
            </a:r>
            <a:r>
              <a:rPr lang="fa-IR" sz="3600" dirty="0" smtClean="0">
                <a:cs typeface="B Mitra" panose="00000400000000000000" pitchFamily="2" charset="-78"/>
              </a:rPr>
              <a:t>می‌تواند </a:t>
            </a:r>
            <a:r>
              <a:rPr lang="fa-IR" sz="3600" dirty="0">
                <a:cs typeface="B Mitra" panose="00000400000000000000" pitchFamily="2" charset="-78"/>
              </a:rPr>
              <a:t>سرنوشت را نیز رقم زند</a:t>
            </a:r>
            <a:r>
              <a:rPr lang="fa-IR" sz="3600" dirty="0" smtClean="0">
                <a:cs typeface="B Mitra" panose="00000400000000000000" pitchFamily="2" charset="-78"/>
              </a:rPr>
              <a:t>.</a:t>
            </a:r>
          </a:p>
          <a:p>
            <a:pPr lvl="0" algn="just" rtl="1">
              <a:buFont typeface="Wingdings" panose="05000000000000000000" pitchFamily="2" charset="2"/>
              <a:buChar char="q"/>
            </a:pPr>
            <a:r>
              <a:rPr lang="fa-IR" sz="3600" dirty="0" smtClean="0">
                <a:cs typeface="B Mitra" panose="00000400000000000000" pitchFamily="2" charset="-78"/>
              </a:rPr>
              <a:t> </a:t>
            </a:r>
            <a:r>
              <a:rPr lang="fa-IR" sz="3600" dirty="0">
                <a:cs typeface="B Mitra" panose="00000400000000000000" pitchFamily="2" charset="-78"/>
              </a:rPr>
              <a:t>به همین علت هر چه </a:t>
            </a:r>
            <a:r>
              <a:rPr lang="fa-IR" sz="3600" dirty="0" smtClean="0">
                <a:cs typeface="B Mitra" panose="00000400000000000000" pitchFamily="2" charset="-78"/>
              </a:rPr>
              <a:t>نتیجه، </a:t>
            </a:r>
            <a:r>
              <a:rPr lang="fa-IR" sz="3600" dirty="0">
                <a:cs typeface="B Mitra" panose="00000400000000000000" pitchFamily="2" charset="-78"/>
              </a:rPr>
              <a:t>حساسیت و اهمیت بیشتري داشته باشد، به همان </a:t>
            </a:r>
            <a:r>
              <a:rPr lang="fa-IR" sz="3600" dirty="0" smtClean="0">
                <a:cs typeface="B Mitra" panose="00000400000000000000" pitchFamily="2" charset="-78"/>
              </a:rPr>
              <a:t>نسبت </a:t>
            </a:r>
            <a:r>
              <a:rPr lang="fa-IR" sz="3600" dirty="0">
                <a:cs typeface="B Mitra" panose="00000400000000000000" pitchFamily="2" charset="-78"/>
              </a:rPr>
              <a:t>میتواند اضطراب و ترس از امتحان </a:t>
            </a:r>
            <a:r>
              <a:rPr lang="fa-IR" sz="3600" dirty="0" smtClean="0">
                <a:cs typeface="B Mitra" panose="00000400000000000000" pitchFamily="2" charset="-78"/>
              </a:rPr>
              <a:t>گردد. </a:t>
            </a:r>
            <a:endParaRPr lang="fa-IR" sz="3600" dirty="0">
              <a:cs typeface="B Mitra" panose="00000400000000000000" pitchFamily="2" charset="-78"/>
            </a:endParaRP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5653669" y="491905"/>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a:t>
            </a:r>
            <a:r>
              <a:rPr kumimoji="0" lang="fa-IR" sz="4800" b="0" i="0" u="none" strike="noStrike" kern="1200" cap="none" spc="0" normalizeH="0" baseline="0" noProof="0" dirty="0" smtClean="0">
                <a:ln>
                  <a:noFill/>
                </a:ln>
                <a:solidFill>
                  <a:srgbClr val="FF0000"/>
                </a:solidFill>
                <a:effectLst/>
                <a:uLnTx/>
                <a:uFillTx/>
                <a:latin typeface="Calibri" panose="020F0502020204030204"/>
                <a:ea typeface="+mn-ea"/>
                <a:cs typeface="B Titr" panose="00000700000000000000" pitchFamily="2" charset="-78"/>
              </a:rPr>
              <a:t>امتحان</a:t>
            </a:r>
            <a:endPar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endParaRPr>
          </a:p>
        </p:txBody>
      </p:sp>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409591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9854" y="1507787"/>
            <a:ext cx="6550500" cy="4917688"/>
          </a:xfrm>
        </p:spPr>
        <p:txBody>
          <a:bodyPr>
            <a:noAutofit/>
          </a:bodyPr>
          <a:lstStyle/>
          <a:p>
            <a:pPr marL="0" lvl="0" indent="0" algn="just" rtl="1">
              <a:buNone/>
            </a:pPr>
            <a:r>
              <a:rPr lang="fa-IR" sz="4000" dirty="0" smtClean="0">
                <a:cs typeface="B Mitra" panose="00000400000000000000" pitchFamily="2" charset="-78"/>
              </a:rPr>
              <a:t>که </a:t>
            </a:r>
            <a:r>
              <a:rPr lang="fa-IR" sz="4000" dirty="0">
                <a:cs typeface="B Mitra" panose="00000400000000000000" pitchFamily="2" charset="-78"/>
              </a:rPr>
              <a:t>برخی از آنها عبارتند از:</a:t>
            </a:r>
          </a:p>
          <a:p>
            <a:pPr marL="0" lvl="0" indent="0" algn="just" rtl="1">
              <a:buNone/>
            </a:pPr>
            <a:r>
              <a:rPr lang="fa-IR" sz="4000" dirty="0">
                <a:cs typeface="B Mitra" panose="00000400000000000000" pitchFamily="2" charset="-78"/>
              </a:rPr>
              <a:t>1 .ترس از فراموش کردن مطالب خوانده شده.</a:t>
            </a:r>
          </a:p>
          <a:p>
            <a:pPr marL="0" lvl="0" indent="0" algn="just" rtl="1">
              <a:buNone/>
            </a:pPr>
            <a:r>
              <a:rPr lang="fa-IR" sz="4000" dirty="0">
                <a:cs typeface="B Mitra" panose="00000400000000000000" pitchFamily="2" charset="-78"/>
              </a:rPr>
              <a:t>2 .سختگیري مدرسین در طی سال تحصیلی.</a:t>
            </a:r>
          </a:p>
          <a:p>
            <a:pPr marL="0" lvl="0" indent="0" algn="just" rtl="1">
              <a:buNone/>
            </a:pPr>
            <a:r>
              <a:rPr lang="fa-IR" sz="4000" dirty="0">
                <a:cs typeface="B Mitra" panose="00000400000000000000" pitchFamily="2" charset="-78"/>
              </a:rPr>
              <a:t>3 .انتظار بیش از حد والدین.</a:t>
            </a:r>
          </a:p>
          <a:p>
            <a:pPr marL="0" lvl="0" indent="0" algn="just" rtl="1">
              <a:buNone/>
            </a:pPr>
            <a:r>
              <a:rPr lang="fa-IR" sz="4000" dirty="0">
                <a:cs typeface="B Mitra" panose="00000400000000000000" pitchFamily="2" charset="-78"/>
              </a:rPr>
              <a:t>4 .عدم وجود خود باوري در فرد.</a:t>
            </a:r>
          </a:p>
          <a:p>
            <a:pPr marL="0" lvl="0" indent="0" algn="just" rtl="1">
              <a:buNone/>
            </a:pPr>
            <a:r>
              <a:rPr lang="fa-IR" sz="4000" dirty="0">
                <a:cs typeface="B Mitra" panose="00000400000000000000" pitchFamily="2" charset="-78"/>
              </a:rPr>
              <a:t>5 .نامشخص بودن سؤالات.</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5609064" y="725320"/>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a:t>
            </a:r>
            <a:r>
              <a:rPr kumimoji="0" lang="fa-IR" sz="4800" b="0" i="0" u="none" strike="noStrike" kern="1200" cap="none" spc="0" normalizeH="0" baseline="0" noProof="0" dirty="0" smtClean="0">
                <a:ln>
                  <a:noFill/>
                </a:ln>
                <a:solidFill>
                  <a:srgbClr val="FF0000"/>
                </a:solidFill>
                <a:effectLst/>
                <a:uLnTx/>
                <a:uFillTx/>
                <a:latin typeface="Calibri" panose="020F0502020204030204"/>
                <a:ea typeface="+mn-ea"/>
                <a:cs typeface="B Titr" panose="00000700000000000000" pitchFamily="2" charset="-78"/>
              </a:rPr>
              <a:t>امتحان</a:t>
            </a:r>
            <a:endPar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25" y="2177515"/>
            <a:ext cx="3757519" cy="251826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102036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Effect transition="in" filter="fade">
                                      <p:cBhvr>
                                        <p:cTn id="49" dur="1000"/>
                                        <p:tgtEl>
                                          <p:spTgt spid="6">
                                            <p:txEl>
                                              <p:pRg st="0" end="0"/>
                                            </p:txEl>
                                          </p:spTgt>
                                        </p:tgtEl>
                                      </p:cBhvr>
                                    </p:animEffect>
                                    <p:anim calcmode="lin" valueType="num">
                                      <p:cBhvr>
                                        <p:cTn id="5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032" y="5233055"/>
            <a:ext cx="1178109" cy="99235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85" y="5796139"/>
            <a:ext cx="2902886" cy="1448883"/>
          </a:xfrm>
          <a:prstGeom prst="rect">
            <a:avLst/>
          </a:prstGeom>
        </p:spPr>
      </p:pic>
      <p:sp>
        <p:nvSpPr>
          <p:cNvPr id="6" name="Content Placeholder 2"/>
          <p:cNvSpPr txBox="1">
            <a:spLocks/>
          </p:cNvSpPr>
          <p:nvPr/>
        </p:nvSpPr>
        <p:spPr>
          <a:xfrm>
            <a:off x="5609064" y="725320"/>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امتحان چیست</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Content Placeholder 2"/>
          <p:cNvSpPr txBox="1">
            <a:spLocks/>
          </p:cNvSpPr>
          <p:nvPr/>
        </p:nvSpPr>
        <p:spPr>
          <a:xfrm>
            <a:off x="6333893" y="640662"/>
            <a:ext cx="5520872" cy="22698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fa-IR" sz="2800" b="0" i="0" u="none" strike="noStrike" kern="1200" cap="none" spc="0" normalizeH="0" baseline="0" noProof="0" dirty="0" smtClean="0">
                <a:ln>
                  <a:noFill/>
                </a:ln>
                <a:solidFill>
                  <a:prstClr val="black"/>
                </a:solidFill>
                <a:effectLst/>
                <a:uLnTx/>
                <a:uFillTx/>
                <a:latin typeface="Calibri" panose="020F0502020204030204"/>
                <a:ea typeface="+mn-ea"/>
                <a:cs typeface="B Mitra" panose="00000400000000000000" pitchFamily="2" charset="-78"/>
              </a:rPr>
              <a:t>اضطراب امتحان نوعی </a:t>
            </a:r>
            <a:r>
              <a:rPr kumimoji="0" lang="fa-IR" sz="2800" b="0" i="0" u="none" strike="noStrike" kern="1200" cap="none" spc="0" normalizeH="0" baseline="0" noProof="0" dirty="0" smtClean="0">
                <a:ln>
                  <a:noFill/>
                </a:ln>
                <a:solidFill>
                  <a:srgbClr val="FF0000"/>
                </a:solidFill>
                <a:effectLst/>
                <a:uLnTx/>
                <a:uFillTx/>
                <a:latin typeface="Calibri" panose="020F0502020204030204"/>
                <a:ea typeface="+mn-ea"/>
                <a:cs typeface="B Mitra" panose="00000400000000000000" pitchFamily="2" charset="-78"/>
              </a:rPr>
              <a:t>خود مشغولی ذهنی </a:t>
            </a:r>
            <a:r>
              <a:rPr kumimoji="0" lang="fa-IR" sz="2800" b="0" i="0" u="none" strike="noStrike" kern="1200" cap="none" spc="0" normalizeH="0" baseline="0" noProof="0" dirty="0" smtClean="0">
                <a:ln>
                  <a:noFill/>
                </a:ln>
                <a:solidFill>
                  <a:prstClr val="black"/>
                </a:solidFill>
                <a:effectLst/>
                <a:uLnTx/>
                <a:uFillTx/>
                <a:latin typeface="Calibri" panose="020F0502020204030204"/>
                <a:ea typeface="+mn-ea"/>
                <a:cs typeface="B Mitra" panose="00000400000000000000" pitchFamily="2" charset="-78"/>
              </a:rPr>
              <a:t>است که با خود پنداره ي ضعیف و تردید فرد دربارهي توانایی‌هاي خود مشخص میشود و غالباً با شناخت منفی، عدم تمرکز حواس، واکنش‌هاي جسمانی نامطلوب و افت تحصیلی همراه است.</a:t>
            </a:r>
            <a:endPar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B Mitra" panose="00000400000000000000" pitchFamily="2" charset="-78"/>
            </a:endParaRPr>
          </a:p>
        </p:txBody>
      </p:sp>
      <p:sp>
        <p:nvSpPr>
          <p:cNvPr id="13" name="TextBox 12"/>
          <p:cNvSpPr txBox="1"/>
          <p:nvPr/>
        </p:nvSpPr>
        <p:spPr>
          <a:xfrm>
            <a:off x="-552113" y="6214594"/>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209" y="5130241"/>
            <a:ext cx="2267909" cy="1615580"/>
          </a:xfrm>
          <a:prstGeom prst="rect">
            <a:avLst/>
          </a:prstGeom>
        </p:spPr>
      </p:pic>
    </p:spTree>
    <p:extLst>
      <p:ext uri="{BB962C8B-B14F-4D97-AF65-F5344CB8AC3E}">
        <p14:creationId xmlns:p14="http://schemas.microsoft.com/office/powerpoint/2010/main" val="358654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4234" y="1628078"/>
            <a:ext cx="7085760" cy="4917688"/>
          </a:xfrm>
        </p:spPr>
        <p:txBody>
          <a:bodyPr>
            <a:noAutofit/>
          </a:bodyPr>
          <a:lstStyle/>
          <a:p>
            <a:pPr marL="0" lvl="0" indent="0" algn="just" rtl="1">
              <a:buNone/>
            </a:pPr>
            <a:r>
              <a:rPr lang="fa-IR" sz="4400" dirty="0">
                <a:cs typeface="B Mitra" panose="00000400000000000000" pitchFamily="2" charset="-78"/>
              </a:rPr>
              <a:t>اضطراب امتحان یک شرایط روانشناختی است که باعث می شود فرد در موقعیت های امتحانی بسیار پریشان و مضطرب شود. اگرچه بسیاری از افراد قبل و در طی یک امتحان تاحدی دچار استرس و اضطراب می شوند اما اضطراب امتحان می تواند در یادگیری اختلال ایجاد کند و به عملکرد فرد در امتحان آسیب برساند.</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5609064" y="725320"/>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امتحان چیست</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144" y="1031915"/>
            <a:ext cx="2852610" cy="404189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4" name="TextBox 3"/>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336249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6605" y="1628078"/>
            <a:ext cx="7353389" cy="4917688"/>
          </a:xfrm>
        </p:spPr>
        <p:txBody>
          <a:bodyPr>
            <a:noAutofit/>
          </a:bodyPr>
          <a:lstStyle/>
          <a:p>
            <a:pPr marL="0" lvl="0" indent="0" algn="just" rtl="1">
              <a:buNone/>
            </a:pPr>
            <a:r>
              <a:rPr lang="fa-IR" sz="3200" dirty="0">
                <a:cs typeface="B Mitra" panose="00000400000000000000" pitchFamily="2" charset="-78"/>
              </a:rPr>
              <a:t>داشتن اندکی اضطراب مفید است چون باعث می شود از نظر روانی هوشیار باشید و برای مقابله با چالش‌ هایی که در امتحان پیش می ‌آیند آماده گردید. طبق قانون یرکس-دادسون، سطوح برانگیختگی و عملکرد همبسته هستند</a:t>
            </a:r>
            <a:r>
              <a:rPr lang="fa-IR" sz="3200" dirty="0" smtClean="0">
                <a:cs typeface="B Mitra" panose="00000400000000000000" pitchFamily="2" charset="-78"/>
              </a:rPr>
              <a:t>.</a:t>
            </a:r>
          </a:p>
          <a:p>
            <a:pPr lvl="0" algn="just" rtl="1">
              <a:buFont typeface="Wingdings" panose="05000000000000000000" pitchFamily="2" charset="2"/>
              <a:buChar char="q"/>
            </a:pPr>
            <a:r>
              <a:rPr lang="fa-IR" sz="3200" dirty="0" smtClean="0">
                <a:cs typeface="B Mitra" panose="00000400000000000000" pitchFamily="2" charset="-78"/>
              </a:rPr>
              <a:t> </a:t>
            </a:r>
            <a:r>
              <a:rPr lang="fa-IR" sz="3200" dirty="0">
                <a:cs typeface="B Mitra" panose="00000400000000000000" pitchFamily="2" charset="-78"/>
              </a:rPr>
              <a:t>در واقع، افزایش سطح برانگیختگی به شما کمک می کند امتحانات خود را بهتر بدهید، اما این میزان برانگیختگی نباید از حد مشخصی بگذرد. در غیر این صورت، اضطراب بسیار زیادی که تجربه می‌کنید احتمالا عملکرد شما را در امتحان مختل خواهد کرد.</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5609064" y="725320"/>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a:t>
            </a:r>
            <a:r>
              <a:rPr kumimoji="0" lang="fa-IR" sz="4800" b="0" i="0" u="none" strike="noStrike" kern="1200" cap="none" spc="0" normalizeH="0" baseline="0" noProof="0" dirty="0" smtClean="0">
                <a:ln>
                  <a:noFill/>
                </a:ln>
                <a:solidFill>
                  <a:srgbClr val="FF0000"/>
                </a:solidFill>
                <a:effectLst/>
                <a:uLnTx/>
                <a:uFillTx/>
                <a:latin typeface="Calibri" panose="020F0502020204030204"/>
                <a:ea typeface="+mn-ea"/>
                <a:cs typeface="B Titr" panose="00000700000000000000" pitchFamily="2" charset="-78"/>
              </a:rPr>
              <a:t>امتحان</a:t>
            </a:r>
            <a:endPar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032" y="1507787"/>
            <a:ext cx="3683089" cy="324263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302557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40968" y="1973765"/>
            <a:ext cx="5613798" cy="3166946"/>
          </a:xfrm>
        </p:spPr>
        <p:txBody>
          <a:bodyPr>
            <a:noAutofit/>
          </a:bodyPr>
          <a:lstStyle/>
          <a:p>
            <a:pPr marL="0" lvl="0" indent="0" algn="just" rtl="1">
              <a:buNone/>
            </a:pPr>
            <a:r>
              <a:rPr lang="fa-IR" sz="4000" b="1" dirty="0">
                <a:solidFill>
                  <a:srgbClr val="FF0000"/>
                </a:solidFill>
                <a:effectLst>
                  <a:outerShdw blurRad="38100" dist="38100" dir="2700000" algn="tl">
                    <a:srgbClr val="000000">
                      <a:alpha val="43137"/>
                    </a:srgbClr>
                  </a:outerShdw>
                </a:effectLst>
                <a:cs typeface="B Mitra" panose="00000400000000000000" pitchFamily="2" charset="-78"/>
              </a:rPr>
              <a:t>علائم فیزیکی </a:t>
            </a:r>
            <a:r>
              <a:rPr lang="fa-IR" sz="4000" dirty="0">
                <a:cs typeface="B Mitra" panose="00000400000000000000" pitchFamily="2" charset="-78"/>
              </a:rPr>
              <a:t>اضطراب امتحان عبارت </a:t>
            </a:r>
            <a:r>
              <a:rPr lang="fa-IR" sz="4000" dirty="0" smtClean="0">
                <a:cs typeface="B Mitra" panose="00000400000000000000" pitchFamily="2" charset="-78"/>
              </a:rPr>
              <a:t>است:</a:t>
            </a:r>
          </a:p>
          <a:p>
            <a:pPr lvl="0" algn="just" rtl="1">
              <a:buFont typeface="Wingdings" panose="05000000000000000000" pitchFamily="2" charset="2"/>
              <a:buChar char="q"/>
            </a:pPr>
            <a:r>
              <a:rPr lang="fa-IR" sz="4000" dirty="0" smtClean="0">
                <a:cs typeface="B Mitra" panose="00000400000000000000" pitchFamily="2" charset="-78"/>
              </a:rPr>
              <a:t> </a:t>
            </a:r>
            <a:r>
              <a:rPr lang="fa-IR" sz="4000" dirty="0">
                <a:cs typeface="B Mitra" panose="00000400000000000000" pitchFamily="2" charset="-78"/>
              </a:rPr>
              <a:t>از عرق کردن، لرزش بدن، افزایش ضربان قلب، خشک شدن دهان، غش کردن، و استفراغ کردن ، دل پیچه ، تهوع و بیماری های جسمی</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2676294" y="725320"/>
            <a:ext cx="9178472"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32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امتحان سه دسته علایم در فرد ایجاد می کند: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427" y="1791742"/>
            <a:ext cx="4413049" cy="293637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226050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6658" y="1843084"/>
            <a:ext cx="5870277" cy="3389971"/>
          </a:xfrm>
        </p:spPr>
        <p:txBody>
          <a:bodyPr>
            <a:noAutofit/>
          </a:bodyPr>
          <a:lstStyle/>
          <a:p>
            <a:pPr marL="0" lvl="0" indent="0" algn="just" rtl="1">
              <a:buNone/>
            </a:pPr>
            <a:r>
              <a:rPr lang="fa-IR" sz="4000" dirty="0">
                <a:cs typeface="B Mitra" panose="00000400000000000000" pitchFamily="2" charset="-78"/>
              </a:rPr>
              <a:t>بی­قرار شدن یا اجتناب از امتحان دادن از </a:t>
            </a:r>
            <a:r>
              <a:rPr lang="fa-IR" sz="4000" b="1" dirty="0">
                <a:solidFill>
                  <a:srgbClr val="FF0000"/>
                </a:solidFill>
                <a:effectLst>
                  <a:outerShdw blurRad="38100" dist="38100" dir="2700000" algn="tl">
                    <a:srgbClr val="000000">
                      <a:alpha val="43137"/>
                    </a:srgbClr>
                  </a:outerShdw>
                </a:effectLst>
                <a:cs typeface="B Mitra" panose="00000400000000000000" pitchFamily="2" charset="-78"/>
              </a:rPr>
              <a:t>علائم شناختی و رفتاری </a:t>
            </a:r>
            <a:r>
              <a:rPr lang="fa-IR" sz="4000" dirty="0">
                <a:cs typeface="B Mitra" panose="00000400000000000000" pitchFamily="2" charset="-78"/>
              </a:rPr>
              <a:t>اضطراب امتحان هستند. گاهی اضطراب امتحان به قدری شدید می شود که برخی دانش آموزان ترک تحصیل می کنند تا دیگر با منبع ترسشان مواجه نشوند. </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2419816" y="725320"/>
            <a:ext cx="9434950"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a-IR" sz="32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امتحان سه دسته علایم در فرد ایجاد می کند:</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86" y="1660530"/>
            <a:ext cx="4086625" cy="3200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357047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75248" y="1628078"/>
            <a:ext cx="6494745" cy="4917688"/>
          </a:xfrm>
        </p:spPr>
        <p:txBody>
          <a:bodyPr>
            <a:noAutofit/>
          </a:bodyPr>
          <a:lstStyle/>
          <a:p>
            <a:pPr marL="0" lvl="0" indent="0" algn="just" rtl="1">
              <a:buNone/>
            </a:pPr>
            <a:r>
              <a:rPr lang="fa-IR" sz="4400" dirty="0">
                <a:cs typeface="B Mitra" panose="00000400000000000000" pitchFamily="2" charset="-78"/>
              </a:rPr>
              <a:t>برخی </a:t>
            </a:r>
            <a:r>
              <a:rPr lang="fa-IR" sz="4400" b="1" dirty="0">
                <a:solidFill>
                  <a:srgbClr val="FF0000"/>
                </a:solidFill>
                <a:effectLst>
                  <a:outerShdw blurRad="38100" dist="38100" dir="2700000" algn="tl">
                    <a:srgbClr val="000000">
                      <a:alpha val="43137"/>
                    </a:srgbClr>
                  </a:outerShdw>
                </a:effectLst>
                <a:cs typeface="B Mitra" panose="00000400000000000000" pitchFamily="2" charset="-78"/>
              </a:rPr>
              <a:t>علائم هیجانی </a:t>
            </a:r>
            <a:r>
              <a:rPr lang="fa-IR" sz="4400" dirty="0">
                <a:cs typeface="B Mitra" panose="00000400000000000000" pitchFamily="2" charset="-78"/>
              </a:rPr>
              <a:t>اضطراب امتحان عبارتند از افسردگی، اعتماد به نفس پایین، عصبانیت، و احساس ناامیدی. گاهی دانش آموزان مبتلا به اضطراب امتحان از تغییر وضعیت ­شان ناامید می شوند، و خودشان را به خاطر علائم اضطراب و عملکرد ضعیف در امتحان سرزنش می کنند.</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2230700" y="725320"/>
            <a:ext cx="9624065"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a-IR" sz="32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امتحان سه دسته علایم در فرد ایجاد می کند:</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662" y="2070871"/>
            <a:ext cx="4180180" cy="278504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318824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032" y="1798377"/>
            <a:ext cx="6677178" cy="4145223"/>
          </a:xfrm>
        </p:spPr>
        <p:txBody>
          <a:bodyPr>
            <a:noAutofit/>
          </a:bodyPr>
          <a:lstStyle/>
          <a:p>
            <a:pPr marL="0" lvl="0" indent="0" algn="just" rtl="1">
              <a:buNone/>
            </a:pPr>
            <a:r>
              <a:rPr lang="fa-IR" sz="3600" dirty="0" smtClean="0">
                <a:cs typeface="B Mitra" panose="00000400000000000000" pitchFamily="2" charset="-78"/>
              </a:rPr>
              <a:t>در </a:t>
            </a:r>
            <a:r>
              <a:rPr lang="fa-IR" sz="3600" dirty="0">
                <a:cs typeface="B Mitra" panose="00000400000000000000" pitchFamily="2" charset="-78"/>
              </a:rPr>
              <a:t>مورد بسیاری از دانش آموزان چندین عامل دست به دست هم می ‌دهند و سبب ایجاد اضطراب امتحان می شوند</a:t>
            </a:r>
            <a:r>
              <a:rPr lang="fa-IR" sz="3600" dirty="0" smtClean="0">
                <a:cs typeface="B Mitra" panose="00000400000000000000" pitchFamily="2" charset="-78"/>
              </a:rPr>
              <a:t>.</a:t>
            </a:r>
          </a:p>
          <a:p>
            <a:pPr lvl="0" algn="just" rtl="1">
              <a:buFont typeface="Wingdings" panose="05000000000000000000" pitchFamily="2" charset="2"/>
              <a:buChar char="q"/>
            </a:pPr>
            <a:r>
              <a:rPr lang="fa-IR" sz="3600" dirty="0" smtClean="0">
                <a:cs typeface="B Mitra" panose="00000400000000000000" pitchFamily="2" charset="-78"/>
              </a:rPr>
              <a:t> </a:t>
            </a:r>
            <a:r>
              <a:rPr lang="fa-IR" sz="3600" dirty="0">
                <a:cs typeface="B Mitra" panose="00000400000000000000" pitchFamily="2" charset="-78"/>
              </a:rPr>
              <a:t>عادت‌ های ناکارآمد مطالعه، عملکرد ضعیف در امتحانات قبلی، و ابتلا به یک مشکل اضطرابی زمینه ای برخی عوامل سبب ­ساز اضطراب امتحان به شمار می‌ آیند.</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4527395" y="725320"/>
            <a:ext cx="7327370"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0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چرا به اضطراب امتحان دچار می ‌شویم؟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3995" y="2097899"/>
            <a:ext cx="3584468" cy="298705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376201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512" y="1628078"/>
            <a:ext cx="7286482" cy="4795024"/>
          </a:xfrm>
        </p:spPr>
        <p:txBody>
          <a:bodyPr>
            <a:noAutofit/>
          </a:bodyPr>
          <a:lstStyle/>
          <a:p>
            <a:pPr lvl="0" algn="just" rtl="1">
              <a:buFont typeface="Wingdings" panose="05000000000000000000" pitchFamily="2" charset="2"/>
              <a:buChar char="ü"/>
            </a:pPr>
            <a:r>
              <a:rPr lang="fa-IR" sz="2400" dirty="0" smtClean="0">
                <a:cs typeface="B Mitra" panose="00000400000000000000" pitchFamily="2" charset="-78"/>
              </a:rPr>
              <a:t>اطمینان </a:t>
            </a:r>
            <a:r>
              <a:rPr lang="fa-IR" sz="2400" dirty="0">
                <a:cs typeface="B Mitra" panose="00000400000000000000" pitchFamily="2" charset="-78"/>
              </a:rPr>
              <a:t>یابید که برای امتحان آماده </a:t>
            </a:r>
            <a:r>
              <a:rPr lang="fa-IR" sz="2400" dirty="0" smtClean="0">
                <a:cs typeface="B Mitra" panose="00000400000000000000" pitchFamily="2" charset="-78"/>
              </a:rPr>
              <a:t>هستید.</a:t>
            </a:r>
          </a:p>
          <a:p>
            <a:pPr lvl="0" algn="just" rtl="1">
              <a:buFont typeface="Wingdings" panose="05000000000000000000" pitchFamily="2" charset="2"/>
              <a:buChar char="ü"/>
            </a:pPr>
            <a:r>
              <a:rPr lang="fa-IR" sz="2400" dirty="0">
                <a:cs typeface="B Mitra" panose="00000400000000000000" pitchFamily="2" charset="-78"/>
              </a:rPr>
              <a:t>ایجاد محیطی آرام و به دور از </a:t>
            </a:r>
            <a:r>
              <a:rPr lang="fa-IR" sz="2400" dirty="0" smtClean="0">
                <a:cs typeface="B Mitra" panose="00000400000000000000" pitchFamily="2" charset="-78"/>
              </a:rPr>
              <a:t>تشنج (عدم سختگیري‌هاي </a:t>
            </a:r>
            <a:r>
              <a:rPr lang="fa-IR" sz="2400" dirty="0">
                <a:cs typeface="B Mitra" panose="00000400000000000000" pitchFamily="2" charset="-78"/>
              </a:rPr>
              <a:t>بیش از حد)</a:t>
            </a:r>
          </a:p>
          <a:p>
            <a:pPr lvl="0" algn="just" rtl="1">
              <a:buFont typeface="Wingdings" panose="05000000000000000000" pitchFamily="2" charset="2"/>
              <a:buChar char="ü"/>
            </a:pPr>
            <a:r>
              <a:rPr lang="fa-IR" sz="2400" dirty="0">
                <a:cs typeface="B Mitra" panose="00000400000000000000" pitchFamily="2" charset="-78"/>
              </a:rPr>
              <a:t>به افکار منفی گوش </a:t>
            </a:r>
            <a:r>
              <a:rPr lang="fa-IR" sz="2400" dirty="0" smtClean="0">
                <a:cs typeface="B Mitra" panose="00000400000000000000" pitchFamily="2" charset="-78"/>
              </a:rPr>
              <a:t>ندهید.</a:t>
            </a:r>
          </a:p>
          <a:p>
            <a:pPr lvl="0" algn="just" rtl="1">
              <a:buFont typeface="Wingdings" panose="05000000000000000000" pitchFamily="2" charset="2"/>
              <a:buChar char="ü"/>
            </a:pPr>
            <a:r>
              <a:rPr lang="fa-IR" sz="2400" dirty="0">
                <a:cs typeface="B Mitra" panose="00000400000000000000" pitchFamily="2" charset="-78"/>
              </a:rPr>
              <a:t>بیش از حد مهم جلوه دادن بعضی از </a:t>
            </a:r>
            <a:r>
              <a:rPr lang="fa-IR" sz="2400" dirty="0" smtClean="0">
                <a:cs typeface="B Mitra" panose="00000400000000000000" pitchFamily="2" charset="-78"/>
              </a:rPr>
              <a:t>درس‌ها</a:t>
            </a:r>
          </a:p>
          <a:p>
            <a:pPr lvl="0" algn="just" rtl="1">
              <a:buFont typeface="Wingdings" panose="05000000000000000000" pitchFamily="2" charset="2"/>
              <a:buChar char="ü"/>
            </a:pPr>
            <a:r>
              <a:rPr lang="fa-IR" sz="2400" dirty="0">
                <a:cs typeface="B Mitra" panose="00000400000000000000" pitchFamily="2" charset="-78"/>
              </a:rPr>
              <a:t>به اندازه کافی </a:t>
            </a:r>
            <a:r>
              <a:rPr lang="fa-IR" sz="2400" dirty="0" smtClean="0">
                <a:cs typeface="B Mitra" panose="00000400000000000000" pitchFamily="2" charset="-78"/>
              </a:rPr>
              <a:t>بخوابید</a:t>
            </a:r>
            <a:r>
              <a:rPr lang="fa-IR" sz="2400" dirty="0">
                <a:cs typeface="B Mitra" panose="00000400000000000000" pitchFamily="2" charset="-78"/>
              </a:rPr>
              <a:t> </a:t>
            </a:r>
            <a:r>
              <a:rPr lang="fa-IR" sz="2400" dirty="0" smtClean="0">
                <a:cs typeface="B Mitra" panose="00000400000000000000" pitchFamily="2" charset="-78"/>
              </a:rPr>
              <a:t>ساعت زیستی بدن</a:t>
            </a:r>
          </a:p>
          <a:p>
            <a:pPr lvl="0" algn="just" rtl="1">
              <a:buFont typeface="Wingdings" panose="05000000000000000000" pitchFamily="2" charset="2"/>
              <a:buChar char="ü"/>
            </a:pPr>
            <a:r>
              <a:rPr lang="fa-IR" sz="2400" dirty="0">
                <a:cs typeface="B Mitra" panose="00000400000000000000" pitchFamily="2" charset="-78"/>
              </a:rPr>
              <a:t>نفس‌ های عمیق بکشید. </a:t>
            </a:r>
            <a:endParaRPr lang="fa-IR" sz="2400" dirty="0" smtClean="0">
              <a:cs typeface="B Mitra" panose="00000400000000000000" pitchFamily="2" charset="-78"/>
            </a:endParaRPr>
          </a:p>
          <a:p>
            <a:pPr lvl="0" algn="just" rtl="1">
              <a:buFont typeface="Wingdings" panose="05000000000000000000" pitchFamily="2" charset="2"/>
              <a:buChar char="ü"/>
            </a:pPr>
            <a:r>
              <a:rPr lang="fa-IR" sz="2400" dirty="0">
                <a:cs typeface="B Mitra" panose="00000400000000000000" pitchFamily="2" charset="-78"/>
              </a:rPr>
              <a:t>پرهیز از اضطرابهاي متفرقه</a:t>
            </a:r>
            <a:endParaRPr lang="fa-IR" sz="2400" dirty="0" smtClean="0">
              <a:cs typeface="B Mitra" panose="00000400000000000000" pitchFamily="2" charset="-78"/>
            </a:endParaRPr>
          </a:p>
          <a:p>
            <a:pPr lvl="0" algn="just" rtl="1">
              <a:buFont typeface="Wingdings" panose="05000000000000000000" pitchFamily="2" charset="2"/>
              <a:buChar char="ü"/>
            </a:pPr>
            <a:r>
              <a:rPr lang="fa-IR" sz="2400" dirty="0">
                <a:cs typeface="B Mitra" panose="00000400000000000000" pitchFamily="2" charset="-78"/>
              </a:rPr>
              <a:t>در دام کمال­گرایی </a:t>
            </a:r>
            <a:r>
              <a:rPr lang="fa-IR" sz="2400" dirty="0" smtClean="0">
                <a:cs typeface="B Mitra" panose="00000400000000000000" pitchFamily="2" charset="-78"/>
              </a:rPr>
              <a:t>نیفتید</a:t>
            </a:r>
          </a:p>
          <a:p>
            <a:pPr lvl="0" algn="just" rtl="1">
              <a:buFont typeface="Wingdings" panose="05000000000000000000" pitchFamily="2" charset="2"/>
              <a:buChar char="ü"/>
            </a:pPr>
            <a:r>
              <a:rPr lang="fa-IR" sz="2400" dirty="0">
                <a:cs typeface="B Mitra" panose="00000400000000000000" pitchFamily="2" charset="-78"/>
              </a:rPr>
              <a:t>مقایسه </a:t>
            </a:r>
            <a:r>
              <a:rPr lang="fa-IR" sz="2400" dirty="0" smtClean="0">
                <a:cs typeface="B Mitra" panose="00000400000000000000" pitchFamily="2" charset="-78"/>
              </a:rPr>
              <a:t>نکردن خود با دیگران</a:t>
            </a:r>
          </a:p>
          <a:p>
            <a:pPr lvl="0" algn="just" rtl="1">
              <a:buFont typeface="Wingdings" panose="05000000000000000000" pitchFamily="2" charset="2"/>
              <a:buChar char="ü"/>
            </a:pPr>
            <a:r>
              <a:rPr lang="fa-IR" sz="2400" dirty="0" smtClean="0">
                <a:cs typeface="B Mitra" panose="00000400000000000000" pitchFamily="2" charset="-78"/>
              </a:rPr>
              <a:t>عدم والدین مضطرب</a:t>
            </a:r>
          </a:p>
          <a:p>
            <a:pPr lvl="0" algn="just" rtl="1">
              <a:buFont typeface="Wingdings" panose="05000000000000000000" pitchFamily="2" charset="2"/>
              <a:buChar char="ü"/>
            </a:pPr>
            <a:r>
              <a:rPr lang="fa-IR" sz="2400" dirty="0">
                <a:cs typeface="B Mitra" panose="00000400000000000000" pitchFamily="2" charset="-78"/>
              </a:rPr>
              <a:t>انتظار بیش از حد از خود</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5609064" y="725320"/>
            <a:ext cx="6245701"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غلبه بر اضطراب امتحان</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4060" y="2342359"/>
            <a:ext cx="4177428" cy="277754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173156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6">
                                            <p:txEl>
                                              <p:pRg st="0" end="0"/>
                                            </p:txEl>
                                          </p:spTgt>
                                        </p:tgtEl>
                                        <p:attrNameLst>
                                          <p:attrName>style.visibility</p:attrName>
                                        </p:attrNameLst>
                                      </p:cBhvr>
                                      <p:to>
                                        <p:strVal val="visible"/>
                                      </p:to>
                                    </p:set>
                                    <p:animEffect transition="in" filter="fade">
                                      <p:cBhvr>
                                        <p:cTn id="84" dur="1000"/>
                                        <p:tgtEl>
                                          <p:spTgt spid="6">
                                            <p:txEl>
                                              <p:pRg st="0" end="0"/>
                                            </p:txEl>
                                          </p:spTgt>
                                        </p:tgtEl>
                                      </p:cBhvr>
                                    </p:animEffect>
                                    <p:anim calcmode="lin" valueType="num">
                                      <p:cBhvr>
                                        <p:cTn id="8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8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990" y="1404362"/>
            <a:ext cx="11613155" cy="4750317"/>
          </a:xfrm>
        </p:spPr>
        <p:txBody>
          <a:bodyPr>
            <a:noAutofit/>
          </a:bodyPr>
          <a:lstStyle/>
          <a:p>
            <a:pPr marL="0" lvl="0" indent="0" algn="just" rtl="1">
              <a:lnSpc>
                <a:spcPct val="150000"/>
              </a:lnSpc>
              <a:buNone/>
            </a:pPr>
            <a:r>
              <a:rPr lang="fa-IR" sz="3200" u="sng" dirty="0">
                <a:cs typeface="B Mitra" panose="00000400000000000000" pitchFamily="2" charset="-78"/>
              </a:rPr>
              <a:t>اضطراب امتحان </a:t>
            </a:r>
            <a:r>
              <a:rPr lang="fa-IR" sz="3200" dirty="0">
                <a:cs typeface="B Mitra" panose="00000400000000000000" pitchFamily="2" charset="-78"/>
              </a:rPr>
              <a:t>نوعی خود مشغولی ذهنی است که با </a:t>
            </a:r>
            <a:r>
              <a:rPr lang="fa-IR" sz="3200" b="1" dirty="0">
                <a:solidFill>
                  <a:srgbClr val="FFC000"/>
                </a:solidFill>
                <a:effectLst>
                  <a:outerShdw blurRad="38100" dist="38100" dir="2700000" algn="tl">
                    <a:srgbClr val="000000">
                      <a:alpha val="43137"/>
                    </a:srgbClr>
                  </a:outerShdw>
                </a:effectLst>
                <a:cs typeface="B Mitra" panose="00000400000000000000" pitchFamily="2" charset="-78"/>
              </a:rPr>
              <a:t>"خود پنداره" </a:t>
            </a:r>
            <a:r>
              <a:rPr lang="fa-IR" sz="3200" dirty="0">
                <a:cs typeface="B Mitra" panose="00000400000000000000" pitchFamily="2" charset="-78"/>
              </a:rPr>
              <a:t>ضعیف و تردید فرد </a:t>
            </a:r>
            <a:r>
              <a:rPr lang="fa-IR" sz="3200" dirty="0" smtClean="0">
                <a:cs typeface="B Mitra" panose="00000400000000000000" pitchFamily="2" charset="-78"/>
              </a:rPr>
              <a:t>درباره‌ي توانایی‌هاي </a:t>
            </a:r>
            <a:r>
              <a:rPr lang="fa-IR" sz="3200" dirty="0">
                <a:cs typeface="B Mitra" panose="00000400000000000000" pitchFamily="2" charset="-78"/>
              </a:rPr>
              <a:t>خود مشخص می شود و غالباً </a:t>
            </a:r>
            <a:r>
              <a:rPr lang="fa-IR" sz="3200" dirty="0" smtClean="0">
                <a:cs typeface="B Mitra" panose="00000400000000000000" pitchFamily="2" charset="-78"/>
              </a:rPr>
              <a:t>باشناخت منفی، </a:t>
            </a:r>
            <a:r>
              <a:rPr lang="fa-IR" sz="3200" dirty="0">
                <a:cs typeface="B Mitra" panose="00000400000000000000" pitchFamily="2" charset="-78"/>
              </a:rPr>
              <a:t>عدم تمرکز حواس، </a:t>
            </a:r>
            <a:r>
              <a:rPr lang="fa-IR" sz="3200" dirty="0" smtClean="0">
                <a:cs typeface="B Mitra" panose="00000400000000000000" pitchFamily="2" charset="-78"/>
              </a:rPr>
              <a:t>واکنش‌هاي </a:t>
            </a:r>
            <a:r>
              <a:rPr lang="fa-IR" sz="3200" dirty="0">
                <a:cs typeface="B Mitra" panose="00000400000000000000" pitchFamily="2" charset="-78"/>
              </a:rPr>
              <a:t>جسمانی نامطلوب و افت تحصیلی همراه است</a:t>
            </a:r>
            <a:r>
              <a:rPr lang="fa-IR" sz="3200" dirty="0" smtClean="0">
                <a:cs typeface="B Mitra" panose="00000400000000000000" pitchFamily="2" charset="-78"/>
              </a:rPr>
              <a:t>.</a:t>
            </a:r>
          </a:p>
          <a:p>
            <a:pPr marL="0" lvl="0" indent="0" algn="just" rtl="1">
              <a:lnSpc>
                <a:spcPct val="150000"/>
              </a:lnSpc>
              <a:buNone/>
            </a:pPr>
            <a:r>
              <a:rPr lang="fa-IR" sz="3200" dirty="0" smtClean="0">
                <a:cs typeface="B Mitra" panose="00000400000000000000" pitchFamily="2" charset="-78"/>
              </a:rPr>
              <a:t> </a:t>
            </a:r>
            <a:r>
              <a:rPr lang="fa-IR" sz="3200" dirty="0">
                <a:cs typeface="B Mitra" panose="00000400000000000000" pitchFamily="2" charset="-78"/>
              </a:rPr>
              <a:t>به عبارت دیگر وقتی که فرد درباره ي کارایی </a:t>
            </a:r>
            <a:r>
              <a:rPr lang="fa-IR" sz="3200" dirty="0" smtClean="0">
                <a:cs typeface="B Mitra" panose="00000400000000000000" pitchFamily="2" charset="-78"/>
              </a:rPr>
              <a:t>و توانایی </a:t>
            </a:r>
            <a:r>
              <a:rPr lang="fa-IR" sz="3200" dirty="0">
                <a:cs typeface="B Mitra" panose="00000400000000000000" pitchFamily="2" charset="-78"/>
              </a:rPr>
              <a:t>ذهنی خود در موقعیت امتحان ، دچار نگرانی و تشویق شود، </a:t>
            </a:r>
            <a:r>
              <a:rPr lang="fa-IR" sz="3200" dirty="0" smtClean="0">
                <a:cs typeface="B Mitra" panose="00000400000000000000" pitchFamily="2" charset="-78"/>
              </a:rPr>
              <a:t>بطوریکه </a:t>
            </a:r>
            <a:r>
              <a:rPr lang="fa-IR" sz="3200" b="1" dirty="0">
                <a:solidFill>
                  <a:srgbClr val="FF0000"/>
                </a:solidFill>
                <a:effectLst>
                  <a:outerShdw blurRad="38100" dist="38100" dir="2700000" algn="tl">
                    <a:srgbClr val="000000">
                      <a:alpha val="43137"/>
                    </a:srgbClr>
                  </a:outerShdw>
                </a:effectLst>
                <a:cs typeface="B Mitra" panose="00000400000000000000" pitchFamily="2" charset="-78"/>
              </a:rPr>
              <a:t>این احساس موجب کاهش و افت عملکرد واقعی </a:t>
            </a:r>
            <a:r>
              <a:rPr lang="fa-IR" sz="3200" dirty="0">
                <a:cs typeface="B Mitra" panose="00000400000000000000" pitchFamily="2" charset="-78"/>
              </a:rPr>
              <a:t>او گردد. </a:t>
            </a:r>
            <a:r>
              <a:rPr lang="fa-IR" sz="3200" dirty="0" smtClean="0">
                <a:cs typeface="B Mitra" panose="00000400000000000000" pitchFamily="2" charset="-78"/>
              </a:rPr>
              <a:t>می‌گوییم </a:t>
            </a:r>
            <a:r>
              <a:rPr lang="fa-IR" sz="3200" dirty="0">
                <a:cs typeface="B Mitra" panose="00000400000000000000" pitchFamily="2" charset="-78"/>
              </a:rPr>
              <a:t>دچار اضطراب امتحان شده است.</a:t>
            </a:r>
          </a:p>
        </p:txBody>
      </p:sp>
      <p:sp>
        <p:nvSpPr>
          <p:cNvPr id="7" name="Content Placeholder 2"/>
          <p:cNvSpPr txBox="1">
            <a:spLocks/>
          </p:cNvSpPr>
          <p:nvPr/>
        </p:nvSpPr>
        <p:spPr>
          <a:xfrm>
            <a:off x="-2075530" y="365125"/>
            <a:ext cx="4306230" cy="75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rPr>
              <a:t>برای کیه؟ همه رشته‌ها</a:t>
            </a:r>
            <a:endPar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B Tabassom"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Content Placeholder 2"/>
          <p:cNvSpPr txBox="1">
            <a:spLocks/>
          </p:cNvSpPr>
          <p:nvPr/>
        </p:nvSpPr>
        <p:spPr>
          <a:xfrm>
            <a:off x="7961970" y="692627"/>
            <a:ext cx="3837039" cy="7824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rPr>
              <a:t>اضطراب </a:t>
            </a:r>
            <a:r>
              <a:rPr kumimoji="0" lang="fa-IR" sz="4800" b="0" i="0" u="none" strike="noStrike" kern="1200" cap="none" spc="0" normalizeH="0" baseline="0" noProof="0" dirty="0" smtClean="0">
                <a:ln>
                  <a:noFill/>
                </a:ln>
                <a:solidFill>
                  <a:srgbClr val="FF0000"/>
                </a:solidFill>
                <a:effectLst/>
                <a:uLnTx/>
                <a:uFillTx/>
                <a:latin typeface="Calibri" panose="020F0502020204030204"/>
                <a:ea typeface="+mn-ea"/>
                <a:cs typeface="B Titr" panose="00000700000000000000" pitchFamily="2" charset="-78"/>
              </a:rPr>
              <a:t>امتحان</a:t>
            </a:r>
            <a:endParaRPr kumimoji="0" lang="fa-IR" sz="4800" b="0" i="0" u="none" strike="noStrike" kern="1200" cap="none" spc="0" normalizeH="0" baseline="0" noProof="0" dirty="0">
              <a:ln>
                <a:noFill/>
              </a:ln>
              <a:solidFill>
                <a:srgbClr val="FF0000"/>
              </a:solidFill>
              <a:effectLst/>
              <a:uLnTx/>
              <a:uFillTx/>
              <a:latin typeface="Calibri" panose="020F0502020204030204"/>
              <a:ea typeface="+mn-ea"/>
              <a:cs typeface="B Titr" panose="00000700000000000000" pitchFamily="2" charset="-78"/>
            </a:endParaRPr>
          </a:p>
        </p:txBody>
      </p:sp>
      <p:sp>
        <p:nvSpPr>
          <p:cNvPr id="8" name="TextBox 7"/>
          <p:cNvSpPr txBox="1"/>
          <p:nvPr/>
        </p:nvSpPr>
        <p:spPr>
          <a:xfrm>
            <a:off x="-454797" y="6345711"/>
            <a:ext cx="3297715"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www.Yarteach.com</a:t>
            </a:r>
            <a:endParaRPr lang="en-US" sz="2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09" y="5331628"/>
            <a:ext cx="2267909" cy="1615580"/>
          </a:xfrm>
          <a:prstGeom prst="rect">
            <a:avLst/>
          </a:prstGeom>
        </p:spPr>
      </p:pic>
    </p:spTree>
    <p:extLst>
      <p:ext uri="{BB962C8B-B14F-4D97-AF65-F5344CB8AC3E}">
        <p14:creationId xmlns:p14="http://schemas.microsoft.com/office/powerpoint/2010/main" val="223781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4992</TotalTime>
  <Words>802</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B Homa</vt:lpstr>
      <vt:lpstr>B Mitra</vt:lpstr>
      <vt:lpstr>B Tabassom</vt:lpstr>
      <vt:lpstr>B Titr</vt:lpstr>
      <vt:lpstr>Calibri</vt:lpstr>
      <vt:lpstr>Calibri Light</vt:lpstr>
      <vt:lpstr>Times New Roman</vt:lpstr>
      <vt:lpstr>Wingdings</vt:lpstr>
      <vt:lpstr>Office Theme</vt:lpstr>
      <vt:lpstr>اضطراب امتحان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cp:revision>
  <dcterms:created xsi:type="dcterms:W3CDTF">2021-02-16T06:47:52Z</dcterms:created>
  <dcterms:modified xsi:type="dcterms:W3CDTF">2023-11-10T04:22:43Z</dcterms:modified>
</cp:coreProperties>
</file>